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94" r:id="rId5"/>
    <p:sldId id="262" r:id="rId6"/>
    <p:sldId id="269" r:id="rId7"/>
    <p:sldId id="295" r:id="rId8"/>
    <p:sldId id="268" r:id="rId9"/>
    <p:sldId id="271" r:id="rId10"/>
    <p:sldId id="283" r:id="rId11"/>
    <p:sldId id="273" r:id="rId12"/>
    <p:sldId id="276" r:id="rId13"/>
    <p:sldId id="290" r:id="rId14"/>
    <p:sldId id="280" r:id="rId15"/>
    <p:sldId id="275" r:id="rId16"/>
    <p:sldId id="282" r:id="rId17"/>
    <p:sldId id="279" r:id="rId18"/>
    <p:sldId id="289" r:id="rId19"/>
    <p:sldId id="291" r:id="rId20"/>
    <p:sldId id="292" r:id="rId21"/>
    <p:sldId id="284" r:id="rId2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48"/>
    <p:restoredTop sz="94715"/>
  </p:normalViewPr>
  <p:slideViewPr>
    <p:cSldViewPr snapToGrid="0" snapToObjects="1">
      <p:cViewPr varScale="1">
        <p:scale>
          <a:sx n="114" d="100"/>
          <a:sy n="114" d="100"/>
        </p:scale>
        <p:origin x="-120" y="-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CAEBE-E4AB-224A-B8AF-15CAB52087EF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5BF31-FC7F-C340-B85E-E35638DB8BB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467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9D502F89-C2E6-5648-B43B-85531B979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="" xmlns:a16="http://schemas.microsoft.com/office/drawing/2014/main" id="{90875CA6-03CB-8947-BD73-21C206F47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2F4F1097-F283-C540-A313-0B1EF68F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A40C607C-AF4C-354D-B9CD-73C234A1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DE936DB7-C590-0142-9425-E5E9054D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295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tel og 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EE4AF0C8-3AC2-3B4F-AEB1-339E6ED4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="" xmlns:a16="http://schemas.microsoft.com/office/drawing/2014/main" id="{3E7A77BF-0A49-EF4F-B1ED-51A210E54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69E6486E-525E-E548-8C9F-79056E7D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453EA932-748B-8A4A-A683-C234900F3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23107AAE-2835-AF46-BB3E-8C4F4005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762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="" xmlns:a16="http://schemas.microsoft.com/office/drawing/2014/main" id="{52B98C09-B518-114F-8DF0-3FE619B31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="" xmlns:a16="http://schemas.microsoft.com/office/drawing/2014/main" id="{1C1FC47E-FDCE-8F43-8482-F89E1BAE7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1823B6A3-7E67-644B-8138-5B5EFBAF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C287B9E3-EE4C-2747-A88C-3F205F3B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25587904-B526-814C-8A9D-1228D4D5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848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C49A417F-1FDD-D44F-93FC-6CE61F78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CC12B956-0023-1741-95EB-63041646D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C7FD7F5F-5AEC-EF4F-87B9-3F9436E4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08341BDE-71D1-164C-BA1C-8775739F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7814CD3C-65EE-9341-B30F-03D3B9DE1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325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50B9C697-DEDF-D044-A788-3D151C04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="" xmlns:a16="http://schemas.microsoft.com/office/drawing/2014/main" id="{6C3A6F2A-6DEF-684C-AEB3-9EB0BAF2F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EB5CC117-EB67-E443-9A54-7C489B99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45180E1D-4CB1-9A48-9CDD-280C398A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4CB7AE40-BE20-E543-B062-355A604D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308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6349F86D-4E9A-8D4B-8BE3-FBE3A997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7E234E0C-458F-5A4E-8FCF-7ADCFF1BE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="" xmlns:a16="http://schemas.microsoft.com/office/drawing/2014/main" id="{E2415576-AB17-AA4C-8CBB-9E1CF7B0E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="" xmlns:a16="http://schemas.microsoft.com/office/drawing/2014/main" id="{EE76E105-99F7-B044-B9EB-115B3E579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="" xmlns:a16="http://schemas.microsoft.com/office/drawing/2014/main" id="{EEDFA8E6-6D1E-2D41-B546-4350653D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="" xmlns:a16="http://schemas.microsoft.com/office/drawing/2014/main" id="{859BD6F5-96B6-CC46-B294-BC9D0B03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99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E45EED59-AB97-A74A-ABB9-32EAD0C7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="" xmlns:a16="http://schemas.microsoft.com/office/drawing/2014/main" id="{D7AE57A1-41DB-B843-87BB-8D0B1D734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="" xmlns:a16="http://schemas.microsoft.com/office/drawing/2014/main" id="{5A32EEB3-E2DA-854D-A6BF-0DED88167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="" xmlns:a16="http://schemas.microsoft.com/office/drawing/2014/main" id="{DC5473FA-CCE5-894E-A951-CA56EA675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="" xmlns:a16="http://schemas.microsoft.com/office/drawing/2014/main" id="{0AF33F84-27F6-7D4D-A540-575124972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="" xmlns:a16="http://schemas.microsoft.com/office/drawing/2014/main" id="{FD045A4A-1299-F74F-A7BD-E8CB07921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="" xmlns:a16="http://schemas.microsoft.com/office/drawing/2014/main" id="{FCCE9920-680A-D241-B539-275AF3AF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="" xmlns:a16="http://schemas.microsoft.com/office/drawing/2014/main" id="{2CB249C2-636E-914D-904E-42A38612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463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BD544DC7-11B9-A942-BD86-371772DD2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="" xmlns:a16="http://schemas.microsoft.com/office/drawing/2014/main" id="{9C6B6014-9B07-374E-A35D-EE380FE6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="" xmlns:a16="http://schemas.microsoft.com/office/drawing/2014/main" id="{C0E78512-BB6D-114E-B21D-259DACDC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="" xmlns:a16="http://schemas.microsoft.com/office/drawing/2014/main" id="{D10B959E-2496-444F-BCF0-9589C993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750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="" xmlns:a16="http://schemas.microsoft.com/office/drawing/2014/main" id="{ABF20641-740C-BA41-9181-C23AE022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="" xmlns:a16="http://schemas.microsoft.com/office/drawing/2014/main" id="{4B1DA94A-832E-574C-B264-61AD91576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="" xmlns:a16="http://schemas.microsoft.com/office/drawing/2014/main" id="{08ED6C2A-D9CE-A945-8CCE-877EFE2BD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925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9E242FBA-97DD-E84B-AEC4-6DBC5ABC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21E61423-3A9B-854B-91D1-AB212C866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="" xmlns:a16="http://schemas.microsoft.com/office/drawing/2014/main" id="{A7ED04F4-2A0B-9747-A085-FF87B4049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="" xmlns:a16="http://schemas.microsoft.com/office/drawing/2014/main" id="{06A030A4-D2CF-734D-B440-D3A6B517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="" xmlns:a16="http://schemas.microsoft.com/office/drawing/2014/main" id="{CA5993C8-0152-DD4F-851E-CF543D7D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="" xmlns:a16="http://schemas.microsoft.com/office/drawing/2014/main" id="{0304F58E-303B-2943-9497-6ADB5B75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54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F74CB09B-4B6C-F048-92A1-88481CA0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="" xmlns:a16="http://schemas.microsoft.com/office/drawing/2014/main" id="{914E2EF6-B808-1A46-ABAA-53137BA39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="" xmlns:a16="http://schemas.microsoft.com/office/drawing/2014/main" id="{E868AA6C-4FD1-C04F-9BD3-0C60278A8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="" xmlns:a16="http://schemas.microsoft.com/office/drawing/2014/main" id="{9F54FE84-84ED-ED48-8925-B0FEEFD4D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="" xmlns:a16="http://schemas.microsoft.com/office/drawing/2014/main" id="{32E6B71A-84FC-6242-A6F4-47C2C4B7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="" xmlns:a16="http://schemas.microsoft.com/office/drawing/2014/main" id="{8700CCAD-77F1-6D40-99D3-3E637129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1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="" xmlns:a16="http://schemas.microsoft.com/office/drawing/2014/main" id="{EE8DACDA-8341-F445-8335-1719AFA0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="" xmlns:a16="http://schemas.microsoft.com/office/drawing/2014/main" id="{C147CD82-EFA7-0846-9864-69AE6342C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C6D7E97D-7CE9-C442-B0F1-B0B979AF4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511E2-8C34-6F40-B620-5BA9DF071898}" type="datetimeFigureOut">
              <a:rPr lang="nb-NO" smtClean="0"/>
              <a:t>07.03.18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D834C0DD-9C97-8A42-BA97-C7B7E0799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B0DC4696-9A8E-D347-8DDE-10DF17CEA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C1836-9761-C741-9D42-5BBD5A1D12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06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E86957CA-C9A5-364A-905A-288D7C7B88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The City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="" xmlns:a16="http://schemas.microsoft.com/office/drawing/2014/main" id="{2EE84F8A-1A6A-1C4E-939B-9D9FE8FF9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brief history of the modern city</a:t>
            </a:r>
          </a:p>
        </p:txBody>
      </p:sp>
    </p:spTree>
    <p:extLst>
      <p:ext uri="{BB962C8B-B14F-4D97-AF65-F5344CB8AC3E}">
        <p14:creationId xmlns:p14="http://schemas.microsoft.com/office/powerpoint/2010/main" val="393838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D40CF6DD-6541-0E45-A30E-044986A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Housing</a:t>
            </a:r>
            <a:r>
              <a:rPr lang="nb-NO" dirty="0"/>
              <a:t>, water and </a:t>
            </a:r>
            <a:r>
              <a:rPr lang="nb-NO" dirty="0" err="1"/>
              <a:t>food</a:t>
            </a:r>
            <a:endParaRPr lang="nb-NO" dirty="0"/>
          </a:p>
        </p:txBody>
      </p:sp>
      <p:pic>
        <p:nvPicPr>
          <p:cNvPr id="7" name="Plassholder for innhold 2" descr="ulstadløkkveien.jpg">
            <a:extLst>
              <a:ext uri="{FF2B5EF4-FFF2-40B4-BE49-F238E27FC236}">
                <a16:creationId xmlns="" xmlns:a16="http://schemas.microsoft.com/office/drawing/2014/main" id="{6DBF5FCA-13AA-A747-B4CB-468985AC5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7" b="-25677"/>
          <a:stretch>
            <a:fillRect/>
          </a:stretch>
        </p:blipFill>
        <p:spPr>
          <a:xfrm>
            <a:off x="821789" y="3016251"/>
            <a:ext cx="4189740" cy="4615084"/>
          </a:xfrm>
        </p:spPr>
      </p:pic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F8063823-F795-7F44-BDF1-B684B232A0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="" xmlns:a16="http://schemas.microsoft.com/office/drawing/2014/main" id="{1D703713-33E6-0243-BB52-4AB67A5DF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52" y="1686476"/>
            <a:ext cx="4709348" cy="2663217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="" xmlns:a16="http://schemas.microsoft.com/office/drawing/2014/main" id="{B38219D5-83C3-314B-A575-1430D4BBE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62" y="4001294"/>
            <a:ext cx="4525128" cy="289379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="" xmlns:a16="http://schemas.microsoft.com/office/drawing/2014/main" id="{D2AE360A-115D-A14D-815E-263A18488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4173329" cy="258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5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EF8CA30F-5D67-1742-941B-B4635D26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Waste and </a:t>
            </a:r>
            <a:r>
              <a:rPr lang="nb-NO" dirty="0" err="1"/>
              <a:t>sewer</a:t>
            </a:r>
            <a:endParaRPr lang="nb-NO" dirty="0"/>
          </a:p>
        </p:txBody>
      </p:sp>
      <p:pic>
        <p:nvPicPr>
          <p:cNvPr id="7" name="Picture 4" descr="C:\Users\terjefi\Pictures\1920.jpg">
            <a:extLst>
              <a:ext uri="{FF2B5EF4-FFF2-40B4-BE49-F238E27FC236}">
                <a16:creationId xmlns="" xmlns:a16="http://schemas.microsoft.com/office/drawing/2014/main" id="{7BF45E1F-3BB7-FF4E-8555-9F8E2B79C9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65384"/>
            <a:ext cx="56515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terjefi\Pictures\søppel.png">
            <a:extLst>
              <a:ext uri="{FF2B5EF4-FFF2-40B4-BE49-F238E27FC236}">
                <a16:creationId xmlns="" xmlns:a16="http://schemas.microsoft.com/office/drawing/2014/main" id="{506D96D8-A525-2F46-AB3A-DAC659617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003" y="1533281"/>
            <a:ext cx="3025742" cy="474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terjefi\Pictures\sluppen.png">
            <a:extLst>
              <a:ext uri="{FF2B5EF4-FFF2-40B4-BE49-F238E27FC236}">
                <a16:creationId xmlns="" xmlns:a16="http://schemas.microsoft.com/office/drawing/2014/main" id="{086956CA-89DA-A548-888D-19FC2E59E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993" y="4773780"/>
            <a:ext cx="3035111" cy="20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lassholder for innhold 4" descr="kloakksystem.jpg">
            <a:extLst>
              <a:ext uri="{FF2B5EF4-FFF2-40B4-BE49-F238E27FC236}">
                <a16:creationId xmlns="" xmlns:a16="http://schemas.microsoft.com/office/drawing/2014/main" id="{225814E7-1345-C94E-B0A4-22DA5AB66C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99084"/>
            <a:ext cx="2909808" cy="19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4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AB6F15D4-7774-024D-939A-EF1A5B37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body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="" xmlns:a16="http://schemas.microsoft.com/office/drawing/2014/main" id="{3A0E0D05-DD9C-D840-A435-CD7B7C128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247" y="1439254"/>
            <a:ext cx="3074670" cy="4629950"/>
          </a:xfrm>
          <a:prstGeom prst="rect">
            <a:avLst/>
          </a:prstGeom>
        </p:spPr>
      </p:pic>
      <p:pic>
        <p:nvPicPr>
          <p:cNvPr id="9" name="Plassholder for innhold 5" descr="østre folkebad.jpg">
            <a:extLst>
              <a:ext uri="{FF2B5EF4-FFF2-40B4-BE49-F238E27FC236}">
                <a16:creationId xmlns="" xmlns:a16="http://schemas.microsoft.com/office/drawing/2014/main" id="{F171EE3B-792A-3D47-91CD-66947FB24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141" r="-45141"/>
          <a:stretch>
            <a:fillRect/>
          </a:stretch>
        </p:blipFill>
        <p:spPr>
          <a:xfrm>
            <a:off x="4392964" y="1589979"/>
            <a:ext cx="7929666" cy="41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4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6DEA42BD-9368-6D4C-BFE6-704060D0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modern</a:t>
            </a:r>
            <a:r>
              <a:rPr lang="nb-NO" dirty="0"/>
              <a:t> city as </a:t>
            </a:r>
            <a:r>
              <a:rPr lang="nb-NO" dirty="0" err="1"/>
              <a:t>hygienic</a:t>
            </a:r>
            <a:r>
              <a:rPr lang="nb-NO" dirty="0"/>
              <a:t> system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FE7C8B2B-60ED-4546-9C87-429BF9318B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endParaRPr lang="nb-NO" dirty="0"/>
          </a:p>
          <a:p>
            <a:r>
              <a:rPr lang="nb-NO" dirty="0"/>
              <a:t>The 20th </a:t>
            </a:r>
            <a:r>
              <a:rPr lang="nb-NO" dirty="0" err="1"/>
              <a:t>century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era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systems</a:t>
            </a:r>
          </a:p>
          <a:p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systematization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city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Hygiene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principles</a:t>
            </a:r>
            <a:r>
              <a:rPr lang="nb-NO" dirty="0"/>
              <a:t> </a:t>
            </a:r>
            <a:r>
              <a:rPr lang="nb-NO" dirty="0" err="1"/>
              <a:t>upon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urban system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built</a:t>
            </a:r>
            <a:endParaRPr lang="nb-NO" dirty="0"/>
          </a:p>
          <a:p>
            <a:endParaRPr lang="nb-NO" dirty="0"/>
          </a:p>
          <a:p>
            <a:r>
              <a:rPr lang="nb-NO" dirty="0"/>
              <a:t>Le </a:t>
            </a:r>
            <a:r>
              <a:rPr lang="nb-NO" dirty="0" err="1"/>
              <a:t>Corbusier</a:t>
            </a:r>
            <a:r>
              <a:rPr lang="nb-NO" dirty="0"/>
              <a:t>: The house is a </a:t>
            </a:r>
            <a:r>
              <a:rPr lang="nb-NO" dirty="0" err="1"/>
              <a:t>machine</a:t>
            </a:r>
            <a:r>
              <a:rPr lang="nb-NO" dirty="0"/>
              <a:t> to live in,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chair</a:t>
            </a:r>
            <a:r>
              <a:rPr lang="nb-NO" dirty="0"/>
              <a:t> a </a:t>
            </a:r>
            <a:r>
              <a:rPr lang="nb-NO" dirty="0" err="1"/>
              <a:t>machine</a:t>
            </a:r>
            <a:r>
              <a:rPr lang="nb-NO" dirty="0"/>
              <a:t> to </a:t>
            </a:r>
            <a:r>
              <a:rPr lang="nb-NO" dirty="0" err="1"/>
              <a:t>sit</a:t>
            </a:r>
            <a:r>
              <a:rPr lang="nb-NO" dirty="0"/>
              <a:t> in, </a:t>
            </a:r>
            <a:r>
              <a:rPr lang="nb-NO" dirty="0" err="1"/>
              <a:t>streets</a:t>
            </a:r>
            <a:r>
              <a:rPr lang="nb-NO" dirty="0"/>
              <a:t> </a:t>
            </a:r>
            <a:r>
              <a:rPr lang="nb-NO" dirty="0" err="1"/>
              <a:t>produce</a:t>
            </a:r>
            <a:r>
              <a:rPr lang="nb-NO" dirty="0"/>
              <a:t> </a:t>
            </a:r>
            <a:r>
              <a:rPr lang="nb-NO" dirty="0" err="1"/>
              <a:t>traffic</a:t>
            </a:r>
            <a:r>
              <a:rPr lang="nb-NO" dirty="0"/>
              <a:t> etc.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5" name="Picture 3">
            <a:extLst>
              <a:ext uri="{FF2B5EF4-FFF2-40B4-BE49-F238E27FC236}">
                <a16:creationId xmlns="" xmlns:a16="http://schemas.microsoft.com/office/drawing/2014/main" id="{94AEBA23-0DF7-8941-BD0C-9C33E0774F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858" b="-29858"/>
          <a:stretch>
            <a:fillRect/>
          </a:stretch>
        </p:blipFill>
        <p:spPr bwMode="auto">
          <a:xfrm>
            <a:off x="6858000" y="1901907"/>
            <a:ext cx="3810000" cy="419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425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9D156480-0867-EE45-B92B-AE37F40E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Part II: City and Environment </a:t>
            </a:r>
            <a:r>
              <a:rPr lang="nb-NO" sz="2800" dirty="0"/>
              <a:t>(</a:t>
            </a:r>
            <a:r>
              <a:rPr lang="nb-NO" sz="2800" dirty="0" err="1"/>
              <a:t>past</a:t>
            </a:r>
            <a:r>
              <a:rPr lang="nb-NO" sz="2800" dirty="0"/>
              <a:t> and </a:t>
            </a:r>
            <a:r>
              <a:rPr lang="nb-NO" sz="2800" dirty="0" err="1"/>
              <a:t>future</a:t>
            </a:r>
            <a:r>
              <a:rPr lang="nb-NO" sz="2800" dirty="0"/>
              <a:t>)</a:t>
            </a:r>
          </a:p>
        </p:txBody>
      </p:sp>
      <p:pic>
        <p:nvPicPr>
          <p:cNvPr id="6" name="Plassholder for innhold 4">
            <a:extLst>
              <a:ext uri="{FF2B5EF4-FFF2-40B4-BE49-F238E27FC236}">
                <a16:creationId xmlns="" xmlns:a16="http://schemas.microsoft.com/office/drawing/2014/main" id="{D2E6DA46-F59C-D142-96C6-A82E7026C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88" r="-19088"/>
          <a:stretch>
            <a:fillRect/>
          </a:stretch>
        </p:blipFill>
        <p:spPr>
          <a:xfrm>
            <a:off x="1838036" y="2062163"/>
            <a:ext cx="7924800" cy="4114800"/>
          </a:xfrm>
          <a:prstGeom prst="rect">
            <a:avLst/>
          </a:prstGeom>
        </p:spPr>
      </p:pic>
      <p:sp>
        <p:nvSpPr>
          <p:cNvPr id="7" name="Plassholder for innhold 6">
            <a:extLst>
              <a:ext uri="{FF2B5EF4-FFF2-40B4-BE49-F238E27FC236}">
                <a16:creationId xmlns="" xmlns:a16="http://schemas.microsoft.com/office/drawing/2014/main" id="{35855BFB-F713-8E4A-BD84-BBC686560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4314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B21FCF1E-D119-9644-AE99-720BF0C1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Urban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agricultural</a:t>
            </a:r>
            <a:endParaRPr lang="nb-NO" dirty="0"/>
          </a:p>
        </p:txBody>
      </p:sp>
      <p:pic>
        <p:nvPicPr>
          <p:cNvPr id="4" name="Plassholder for innhold 2">
            <a:extLst>
              <a:ext uri="{FF2B5EF4-FFF2-40B4-BE49-F238E27FC236}">
                <a16:creationId xmlns="" xmlns:a16="http://schemas.microsoft.com/office/drawing/2014/main" id="{8C20F060-231D-4247-B33D-A15D63A817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313661"/>
            <a:ext cx="5181600" cy="3375265"/>
          </a:xfrm>
        </p:spPr>
      </p:pic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16BD2694-E888-4545-A0AD-656C91C072A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790" y="2424133"/>
            <a:ext cx="4533900" cy="340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2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F5918B56-67C0-FE48-93CE-361A6DF9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city and nature/countryside</a:t>
            </a:r>
          </a:p>
        </p:txBody>
      </p:sp>
      <p:pic>
        <p:nvPicPr>
          <p:cNvPr id="4" name="Plassholder for innhold 6" descr="garden city.jpg">
            <a:extLst>
              <a:ext uri="{FF2B5EF4-FFF2-40B4-BE49-F238E27FC236}">
                <a16:creationId xmlns="" xmlns:a16="http://schemas.microsoft.com/office/drawing/2014/main" id="{D406F0C8-4806-CA42-9EEB-971AF8D8B8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29" y="2019779"/>
            <a:ext cx="2601402" cy="3547366"/>
          </a:xfrm>
        </p:spPr>
      </p:pic>
      <p:sp>
        <p:nvSpPr>
          <p:cNvPr id="5" name="Plassholder for innhold 4">
            <a:extLst>
              <a:ext uri="{FF2B5EF4-FFF2-40B4-BE49-F238E27FC236}">
                <a16:creationId xmlns="" xmlns:a16="http://schemas.microsoft.com/office/drawing/2014/main" id="{A8D4D02E-EA83-6E4C-934D-FA24A4F2D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8765" y="1690688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nb-NO" dirty="0"/>
              <a:t>The city as </a:t>
            </a:r>
            <a:r>
              <a:rPr lang="nb-NO" dirty="0" err="1"/>
              <a:t>filthy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countryside as </a:t>
            </a:r>
            <a:r>
              <a:rPr lang="nb-NO" dirty="0" err="1"/>
              <a:t>clean</a:t>
            </a:r>
            <a:r>
              <a:rPr lang="nb-NO" dirty="0"/>
              <a:t> --- </a:t>
            </a:r>
            <a:r>
              <a:rPr lang="nb-NO" dirty="0" err="1"/>
              <a:t>changed</a:t>
            </a:r>
            <a:r>
              <a:rPr lang="nb-NO" dirty="0"/>
              <a:t> </a:t>
            </a:r>
            <a:r>
              <a:rPr lang="nb-NO" dirty="0" err="1"/>
              <a:t>around</a:t>
            </a:r>
            <a:r>
              <a:rPr lang="nb-NO" dirty="0"/>
              <a:t> 1930 (or </a:t>
            </a:r>
            <a:r>
              <a:rPr lang="nb-NO" dirty="0" err="1"/>
              <a:t>even</a:t>
            </a:r>
            <a:r>
              <a:rPr lang="nb-NO" dirty="0"/>
              <a:t> later)</a:t>
            </a:r>
          </a:p>
          <a:p>
            <a:endParaRPr lang="nb-NO" dirty="0"/>
          </a:p>
          <a:p>
            <a:r>
              <a:rPr lang="nb-NO" dirty="0"/>
              <a:t>Nature as a </a:t>
            </a:r>
            <a:r>
              <a:rPr lang="nb-NO" dirty="0" err="1"/>
              <a:t>space</a:t>
            </a:r>
            <a:r>
              <a:rPr lang="nb-NO" dirty="0"/>
              <a:t> for </a:t>
            </a:r>
            <a:r>
              <a:rPr lang="nb-NO" dirty="0" err="1"/>
              <a:t>leisure</a:t>
            </a:r>
            <a:r>
              <a:rPr lang="nb-NO" dirty="0"/>
              <a:t> </a:t>
            </a:r>
            <a:r>
              <a:rPr lang="nb-NO" dirty="0" err="1"/>
              <a:t>rather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(</a:t>
            </a:r>
            <a:r>
              <a:rPr lang="nb-NO" dirty="0" err="1"/>
              <a:t>f.ex</a:t>
            </a:r>
            <a:r>
              <a:rPr lang="nb-NO" dirty="0"/>
              <a:t>. </a:t>
            </a:r>
            <a:r>
              <a:rPr lang="nb-NO" dirty="0" err="1"/>
              <a:t>tuberculosis</a:t>
            </a:r>
            <a:r>
              <a:rPr lang="nb-NO" dirty="0"/>
              <a:t>)</a:t>
            </a:r>
          </a:p>
          <a:p>
            <a:endParaRPr lang="nb-NO" dirty="0"/>
          </a:p>
          <a:p>
            <a:r>
              <a:rPr lang="nb-NO" dirty="0"/>
              <a:t>Hygiene as </a:t>
            </a:r>
            <a:r>
              <a:rPr lang="nb-NO" dirty="0" err="1"/>
              <a:t>war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nature (in </a:t>
            </a:r>
            <a:r>
              <a:rPr lang="nb-NO" dirty="0" err="1"/>
              <a:t>the</a:t>
            </a:r>
            <a:r>
              <a:rPr lang="nb-NO" dirty="0"/>
              <a:t> city) ---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human </a:t>
            </a:r>
            <a:r>
              <a:rPr lang="nb-NO" dirty="0" err="1"/>
              <a:t>space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1129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A3DBA27E-47EF-FD4F-8005-CED17F5D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urban moment?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DF5CE8C2-4F13-794C-8580-A51C306255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nb-NO" dirty="0"/>
          </a:p>
          <a:p>
            <a:r>
              <a:rPr lang="nb-NO" dirty="0"/>
              <a:t>The city as </a:t>
            </a:r>
            <a:r>
              <a:rPr lang="nb-NO" dirty="0" err="1"/>
              <a:t>demarcated</a:t>
            </a:r>
            <a:r>
              <a:rPr lang="nb-NO" dirty="0"/>
              <a:t> human </a:t>
            </a:r>
            <a:r>
              <a:rPr lang="nb-NO" dirty="0" err="1"/>
              <a:t>space</a:t>
            </a:r>
            <a:endParaRPr lang="nb-NO" dirty="0"/>
          </a:p>
          <a:p>
            <a:r>
              <a:rPr lang="nb-NO" dirty="0"/>
              <a:t>As </a:t>
            </a:r>
            <a:r>
              <a:rPr lang="nb-NO" dirty="0" err="1"/>
              <a:t>opposed</a:t>
            </a:r>
            <a:r>
              <a:rPr lang="nb-NO" dirty="0"/>
              <a:t> to nature or </a:t>
            </a:r>
            <a:r>
              <a:rPr lang="nb-NO" dirty="0" err="1"/>
              <a:t>the</a:t>
            </a:r>
            <a:r>
              <a:rPr lang="nb-NO" dirty="0"/>
              <a:t> countryside</a:t>
            </a:r>
          </a:p>
          <a:p>
            <a:r>
              <a:rPr lang="nb-NO" dirty="0" err="1"/>
              <a:t>Did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bounded</a:t>
            </a:r>
            <a:r>
              <a:rPr lang="nb-NO" dirty="0"/>
              <a:t> human </a:t>
            </a:r>
            <a:r>
              <a:rPr lang="nb-NO" dirty="0" err="1"/>
              <a:t>space</a:t>
            </a:r>
            <a:r>
              <a:rPr lang="nb-NO" dirty="0"/>
              <a:t> ever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exist</a:t>
            </a:r>
            <a:r>
              <a:rPr lang="nb-NO" dirty="0"/>
              <a:t>?</a:t>
            </a:r>
          </a:p>
          <a:p>
            <a:r>
              <a:rPr lang="nb-NO" dirty="0"/>
              <a:t>A </a:t>
            </a:r>
            <a:r>
              <a:rPr lang="nb-NO" dirty="0" err="1"/>
              <a:t>dream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seemed</a:t>
            </a:r>
            <a:r>
              <a:rPr lang="nb-NO" dirty="0"/>
              <a:t> true, for </a:t>
            </a:r>
            <a:r>
              <a:rPr lang="nb-NO" dirty="0" err="1"/>
              <a:t>some</a:t>
            </a:r>
            <a:r>
              <a:rPr lang="nb-NO" dirty="0"/>
              <a:t> time</a:t>
            </a:r>
          </a:p>
          <a:p>
            <a:r>
              <a:rPr lang="nb-NO" dirty="0" err="1"/>
              <a:t>Maybe</a:t>
            </a:r>
            <a:r>
              <a:rPr lang="nb-NO" dirty="0"/>
              <a:t> a moment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1920s-1980s?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pic>
        <p:nvPicPr>
          <p:cNvPr id="8" name="Plassholder for innhold 7">
            <a:extLst>
              <a:ext uri="{FF2B5EF4-FFF2-40B4-BE49-F238E27FC236}">
                <a16:creationId xmlns="" xmlns:a16="http://schemas.microsoft.com/office/drawing/2014/main" id="{F1015459-0789-4B48-998E-8E23F7539A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3272" y="2552843"/>
            <a:ext cx="2628009" cy="319217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="" xmlns:a16="http://schemas.microsoft.com/office/drawing/2014/main" id="{574C5165-EE1E-3344-A221-83C9CE54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81" y="1617739"/>
            <a:ext cx="1792751" cy="26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6FB58549-4A10-394B-8AE5-DE0AF882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post-</a:t>
            </a:r>
            <a:r>
              <a:rPr lang="nb-NO" dirty="0" err="1"/>
              <a:t>industrial</a:t>
            </a:r>
            <a:r>
              <a:rPr lang="nb-NO" dirty="0"/>
              <a:t> city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F0BFF131-A3E5-0B4D-8C5A-D0B2498EBC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A </a:t>
            </a:r>
            <a:r>
              <a:rPr lang="nb-NO" dirty="0" err="1"/>
              <a:t>concept</a:t>
            </a:r>
            <a:r>
              <a:rPr lang="nb-NO" dirty="0"/>
              <a:t> </a:t>
            </a:r>
            <a:r>
              <a:rPr lang="nb-NO" dirty="0" err="1"/>
              <a:t>invented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1950s: from </a:t>
            </a:r>
            <a:r>
              <a:rPr lang="nb-NO" dirty="0" err="1"/>
              <a:t>production</a:t>
            </a:r>
            <a:r>
              <a:rPr lang="nb-NO" dirty="0"/>
              <a:t> to service</a:t>
            </a:r>
          </a:p>
          <a:p>
            <a:endParaRPr lang="nb-NO" dirty="0"/>
          </a:p>
          <a:p>
            <a:r>
              <a:rPr lang="nb-NO" dirty="0"/>
              <a:t>Out-</a:t>
            </a:r>
            <a:r>
              <a:rPr lang="nb-NO" dirty="0" err="1"/>
              <a:t>sourcing</a:t>
            </a:r>
            <a:r>
              <a:rPr lang="nb-NO" dirty="0"/>
              <a:t> – </a:t>
            </a:r>
            <a:r>
              <a:rPr lang="nb-NO" dirty="0" err="1"/>
              <a:t>production</a:t>
            </a:r>
            <a:r>
              <a:rPr lang="nb-NO" dirty="0"/>
              <a:t> </a:t>
            </a:r>
            <a:r>
              <a:rPr lang="nb-NO" dirty="0" err="1"/>
              <a:t>happen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places</a:t>
            </a:r>
            <a:endParaRPr lang="nb-NO" dirty="0"/>
          </a:p>
          <a:p>
            <a:endParaRPr lang="nb-NO" dirty="0"/>
          </a:p>
          <a:p>
            <a:r>
              <a:rPr lang="nb-NO" dirty="0"/>
              <a:t>Aker Brygge and Solsiden</a:t>
            </a:r>
          </a:p>
          <a:p>
            <a:endParaRPr lang="nb-NO" dirty="0"/>
          </a:p>
          <a:p>
            <a:r>
              <a:rPr lang="nb-NO" dirty="0"/>
              <a:t>De-</a:t>
            </a:r>
            <a:r>
              <a:rPr lang="nb-NO" dirty="0" err="1"/>
              <a:t>valuing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for hygiene?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3C8C4ED-58BA-7C4D-916C-45ED1EFC2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409" y="4001294"/>
            <a:ext cx="3811587" cy="172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Bilde 6">
            <a:extLst>
              <a:ext uri="{FF2B5EF4-FFF2-40B4-BE49-F238E27FC236}">
                <a16:creationId xmlns="" xmlns:a16="http://schemas.microsoft.com/office/drawing/2014/main" id="{2A91999D-0308-D848-B19F-95CD1F64F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256" y="1055540"/>
            <a:ext cx="4602740" cy="2945754"/>
          </a:xfrm>
          <a:prstGeom prst="rect">
            <a:avLst/>
          </a:prstGeom>
        </p:spPr>
      </p:pic>
      <p:sp>
        <p:nvSpPr>
          <p:cNvPr id="8" name="Plassholder for innhold 7">
            <a:extLst>
              <a:ext uri="{FF2B5EF4-FFF2-40B4-BE49-F238E27FC236}">
                <a16:creationId xmlns="" xmlns:a16="http://schemas.microsoft.com/office/drawing/2014/main" id="{4D8E00A5-5054-9249-9EAD-21EA94B06B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2534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B7CC8B10-C0CB-F949-AE34-2A818F2D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Has </a:t>
            </a:r>
            <a:r>
              <a:rPr lang="nb-NO" dirty="0" err="1"/>
              <a:t>the</a:t>
            </a:r>
            <a:r>
              <a:rPr lang="nb-NO" dirty="0"/>
              <a:t> city ever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modern</a:t>
            </a:r>
            <a:r>
              <a:rPr lang="nb-NO" dirty="0"/>
              <a:t>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F3EE9DE4-ED5A-6E40-A9D4-FB1743069D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  <a:p>
            <a:r>
              <a:rPr lang="nb-NO" dirty="0"/>
              <a:t>Water</a:t>
            </a:r>
          </a:p>
          <a:p>
            <a:r>
              <a:rPr lang="nb-NO" dirty="0"/>
              <a:t>Food </a:t>
            </a:r>
          </a:p>
          <a:p>
            <a:r>
              <a:rPr lang="nb-NO" dirty="0"/>
              <a:t>Natural </a:t>
            </a:r>
            <a:r>
              <a:rPr lang="nb-NO" dirty="0" err="1"/>
              <a:t>resources</a:t>
            </a:r>
            <a:r>
              <a:rPr lang="nb-NO" dirty="0"/>
              <a:t> </a:t>
            </a:r>
            <a:r>
              <a:rPr lang="nb-NO" dirty="0" err="1"/>
              <a:t>flowing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city</a:t>
            </a:r>
          </a:p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pollution</a:t>
            </a:r>
            <a:r>
              <a:rPr lang="nb-NO" dirty="0"/>
              <a:t>, </a:t>
            </a:r>
            <a:r>
              <a:rPr lang="nb-NO" dirty="0" err="1"/>
              <a:t>waste</a:t>
            </a:r>
            <a:r>
              <a:rPr lang="nb-NO" dirty="0"/>
              <a:t> and </a:t>
            </a:r>
            <a:r>
              <a:rPr lang="nb-NO" dirty="0" err="1"/>
              <a:t>emissions</a:t>
            </a:r>
            <a:endParaRPr lang="nb-NO" dirty="0"/>
          </a:p>
          <a:p>
            <a:r>
              <a:rPr lang="nb-NO" dirty="0"/>
              <a:t>And not </a:t>
            </a:r>
            <a:r>
              <a:rPr lang="nb-NO" dirty="0" err="1"/>
              <a:t>restricted</a:t>
            </a:r>
            <a:r>
              <a:rPr lang="nb-NO" dirty="0"/>
              <a:t> </a:t>
            </a:r>
            <a:r>
              <a:rPr lang="nb-NO" dirty="0" err="1"/>
              <a:t>space</a:t>
            </a:r>
            <a:r>
              <a:rPr lang="nb-NO" dirty="0"/>
              <a:t> at all</a:t>
            </a:r>
          </a:p>
          <a:p>
            <a:r>
              <a:rPr lang="nb-NO" dirty="0" err="1"/>
              <a:t>Difficult</a:t>
            </a:r>
            <a:r>
              <a:rPr lang="nb-NO" dirty="0"/>
              <a:t> to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era</a:t>
            </a:r>
            <a:endParaRPr lang="nb-NO" dirty="0"/>
          </a:p>
          <a:p>
            <a:endParaRPr lang="nb-NO" dirty="0"/>
          </a:p>
        </p:txBody>
      </p:sp>
      <p:pic>
        <p:nvPicPr>
          <p:cNvPr id="5" name="Picture 7">
            <a:extLst>
              <a:ext uri="{FF2B5EF4-FFF2-40B4-BE49-F238E27FC236}">
                <a16:creationId xmlns="" xmlns:a16="http://schemas.microsoft.com/office/drawing/2014/main" id="{AB747AB0-3D7E-9F46-AFF7-D2ABB71E0F2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99300" y="2337594"/>
            <a:ext cx="3327400" cy="3327400"/>
          </a:xfrm>
          <a:noFill/>
        </p:spPr>
      </p:pic>
    </p:spTree>
    <p:extLst>
      <p:ext uri="{BB962C8B-B14F-4D97-AF65-F5344CB8AC3E}">
        <p14:creationId xmlns:p14="http://schemas.microsoft.com/office/powerpoint/2010/main" val="426855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7A8F5077-B088-794C-A6AF-B824D637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Today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0FB1684E-B538-654A-8EF7-CCBA75B94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  <a:p>
            <a:r>
              <a:rPr lang="nb-NO" dirty="0" err="1"/>
              <a:t>Governing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modern</a:t>
            </a:r>
            <a:r>
              <a:rPr lang="nb-NO" dirty="0"/>
              <a:t> city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City and nature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4546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E1A82231-BD8D-9A49-AEF1-FFD834BA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ecomodernist</a:t>
            </a:r>
            <a:r>
              <a:rPr lang="nb-NO" dirty="0"/>
              <a:t> city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E4BCAD0F-575F-7E45-BEAC-15005DDF6E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b-NO" dirty="0"/>
              <a:t>Most </a:t>
            </a:r>
            <a:r>
              <a:rPr lang="nb-NO" dirty="0" err="1"/>
              <a:t>people</a:t>
            </a:r>
            <a:r>
              <a:rPr lang="nb-NO" dirty="0"/>
              <a:t> live in </a:t>
            </a:r>
            <a:r>
              <a:rPr lang="nb-NO" dirty="0" err="1"/>
              <a:t>cities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Cities</a:t>
            </a:r>
            <a:r>
              <a:rPr lang="nb-NO" dirty="0"/>
              <a:t> as </a:t>
            </a:r>
            <a:r>
              <a:rPr lang="nb-NO" dirty="0" err="1"/>
              <a:t>self-supplied</a:t>
            </a:r>
            <a:r>
              <a:rPr lang="nb-NO" dirty="0"/>
              <a:t> systems</a:t>
            </a:r>
          </a:p>
          <a:p>
            <a:endParaRPr lang="nb-NO" dirty="0"/>
          </a:p>
          <a:p>
            <a:r>
              <a:rPr lang="nb-NO" dirty="0"/>
              <a:t>Nature </a:t>
            </a:r>
            <a:r>
              <a:rPr lang="nb-NO" dirty="0" err="1"/>
              <a:t>left</a:t>
            </a:r>
            <a:r>
              <a:rPr lang="nb-NO" dirty="0"/>
              <a:t> </a:t>
            </a:r>
            <a:r>
              <a:rPr lang="nb-NO" dirty="0" err="1"/>
              <a:t>alone</a:t>
            </a:r>
            <a:r>
              <a:rPr lang="nb-NO" dirty="0"/>
              <a:t> to </a:t>
            </a:r>
            <a:r>
              <a:rPr lang="nb-NO" dirty="0" err="1"/>
              <a:t>recover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Decoupling</a:t>
            </a:r>
            <a:r>
              <a:rPr lang="nb-NO" dirty="0"/>
              <a:t> city and </a:t>
            </a:r>
            <a:r>
              <a:rPr lang="nb-NO" dirty="0" err="1"/>
              <a:t>environment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Sustainability</a:t>
            </a:r>
            <a:r>
              <a:rPr lang="nb-NO" dirty="0"/>
              <a:t> as </a:t>
            </a:r>
            <a:r>
              <a:rPr lang="nb-NO" dirty="0" err="1"/>
              <a:t>main</a:t>
            </a:r>
            <a:r>
              <a:rPr lang="nb-NO" dirty="0"/>
              <a:t> planning </a:t>
            </a:r>
            <a:r>
              <a:rPr lang="nb-NO" dirty="0" err="1"/>
              <a:t>principle</a:t>
            </a:r>
            <a:r>
              <a:rPr lang="nb-NO" dirty="0"/>
              <a:t> </a:t>
            </a:r>
            <a:r>
              <a:rPr lang="nb-NO" dirty="0" err="1"/>
              <a:t>rather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health</a:t>
            </a:r>
            <a:endParaRPr lang="nb-NO" dirty="0"/>
          </a:p>
          <a:p>
            <a:endParaRPr lang="nb-NO" dirty="0"/>
          </a:p>
          <a:p>
            <a:r>
              <a:rPr lang="nb-NO" dirty="0"/>
              <a:t>From a hygiene </a:t>
            </a:r>
            <a:r>
              <a:rPr lang="nb-NO" dirty="0" err="1"/>
              <a:t>protecting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 from «nature» to a hygiene </a:t>
            </a:r>
            <a:r>
              <a:rPr lang="nb-NO" dirty="0" err="1"/>
              <a:t>protecting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«planet/nature»</a:t>
            </a:r>
          </a:p>
          <a:p>
            <a:endParaRPr lang="nb-NO" dirty="0"/>
          </a:p>
        </p:txBody>
      </p:sp>
      <p:pic>
        <p:nvPicPr>
          <p:cNvPr id="5" name="Plassholder for innhold 5">
            <a:extLst>
              <a:ext uri="{FF2B5EF4-FFF2-40B4-BE49-F238E27FC236}">
                <a16:creationId xmlns="" xmlns:a16="http://schemas.microsoft.com/office/drawing/2014/main" id="{1B7D4595-BDAB-C34C-B49F-95B5A81547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3409" y="2086274"/>
            <a:ext cx="5181600" cy="3166848"/>
          </a:xfrm>
        </p:spPr>
      </p:pic>
    </p:spTree>
    <p:extLst>
      <p:ext uri="{BB962C8B-B14F-4D97-AF65-F5344CB8AC3E}">
        <p14:creationId xmlns:p14="http://schemas.microsoft.com/office/powerpoint/2010/main" val="121613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B93BAF47-D0B2-B643-95F5-4E9D9E2F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Anthropocene</a:t>
            </a:r>
            <a:r>
              <a:rPr lang="nb-NO" dirty="0"/>
              <a:t> City?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35BA7233-FE7F-364B-8082-87665A30E8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endParaRPr lang="nb-NO" dirty="0"/>
          </a:p>
          <a:p>
            <a:r>
              <a:rPr lang="nb-NO" dirty="0"/>
              <a:t>Ex.: </a:t>
            </a:r>
            <a:r>
              <a:rPr lang="nb-NO" dirty="0" err="1"/>
              <a:t>Ecomodernism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ecological</a:t>
            </a:r>
            <a:r>
              <a:rPr lang="nb-NO" dirty="0"/>
              <a:t> </a:t>
            </a:r>
            <a:r>
              <a:rPr lang="nb-NO" dirty="0" err="1"/>
              <a:t>modernization</a:t>
            </a:r>
            <a:r>
              <a:rPr lang="nb-NO" dirty="0"/>
              <a:t> </a:t>
            </a:r>
          </a:p>
          <a:p>
            <a:endParaRPr lang="nb-NO" dirty="0"/>
          </a:p>
          <a:p>
            <a:r>
              <a:rPr lang="nb-NO" dirty="0" err="1"/>
              <a:t>Reimagining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urban, and </a:t>
            </a:r>
            <a:r>
              <a:rPr lang="nb-NO" dirty="0" err="1"/>
              <a:t>its</a:t>
            </a:r>
            <a:r>
              <a:rPr lang="nb-NO" dirty="0"/>
              <a:t> </a:t>
            </a:r>
            <a:r>
              <a:rPr lang="nb-NO" dirty="0" err="1"/>
              <a:t>relation</a:t>
            </a:r>
            <a:r>
              <a:rPr lang="nb-NO" dirty="0"/>
              <a:t> to nature</a:t>
            </a:r>
          </a:p>
          <a:p>
            <a:endParaRPr lang="nb-NO" dirty="0"/>
          </a:p>
          <a:p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space</a:t>
            </a:r>
            <a:r>
              <a:rPr lang="nb-NO" dirty="0"/>
              <a:t> for non-</a:t>
            </a:r>
            <a:r>
              <a:rPr lang="nb-NO" dirty="0" err="1"/>
              <a:t>humans</a:t>
            </a:r>
            <a:r>
              <a:rPr lang="nb-NO" dirty="0"/>
              <a:t>, </a:t>
            </a:r>
            <a:r>
              <a:rPr lang="nb-NO" dirty="0" err="1"/>
              <a:t>restricting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?</a:t>
            </a:r>
          </a:p>
          <a:p>
            <a:endParaRPr lang="nb-NO" dirty="0"/>
          </a:p>
          <a:p>
            <a:r>
              <a:rPr lang="nb-NO" dirty="0"/>
              <a:t>Or </a:t>
            </a:r>
            <a:r>
              <a:rPr lang="nb-NO" dirty="0" err="1"/>
              <a:t>reconnecting</a:t>
            </a:r>
            <a:r>
              <a:rPr lang="nb-NO" dirty="0"/>
              <a:t> city and nature?</a:t>
            </a:r>
          </a:p>
          <a:p>
            <a:endParaRPr lang="nb-NO" dirty="0"/>
          </a:p>
          <a:p>
            <a:r>
              <a:rPr lang="nb-NO" dirty="0"/>
              <a:t>How to </a:t>
            </a:r>
            <a:r>
              <a:rPr lang="nb-NO" dirty="0" err="1"/>
              <a:t>reimagine</a:t>
            </a:r>
            <a:r>
              <a:rPr lang="nb-NO" dirty="0"/>
              <a:t>? </a:t>
            </a:r>
          </a:p>
          <a:p>
            <a:r>
              <a:rPr lang="nb-NO" dirty="0" err="1"/>
              <a:t>Without</a:t>
            </a:r>
            <a:r>
              <a:rPr lang="nb-NO" dirty="0"/>
              <a:t> falling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modernist </a:t>
            </a:r>
            <a:r>
              <a:rPr lang="nb-NO" dirty="0" err="1"/>
              <a:t>trap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blank </a:t>
            </a:r>
            <a:r>
              <a:rPr lang="nb-NO" dirty="0" err="1"/>
              <a:t>slate</a:t>
            </a:r>
            <a:endParaRPr lang="nb-NO" dirty="0"/>
          </a:p>
          <a:p>
            <a:r>
              <a:rPr lang="nb-NO" dirty="0"/>
              <a:t>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traditionalist’s</a:t>
            </a:r>
            <a:r>
              <a:rPr lang="nb-NO" dirty="0"/>
              <a:t> </a:t>
            </a:r>
            <a:r>
              <a:rPr lang="nb-NO" dirty="0" err="1"/>
              <a:t>dream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back in time</a:t>
            </a:r>
          </a:p>
          <a:p>
            <a:endParaRPr lang="nb-NO" dirty="0"/>
          </a:p>
          <a:p>
            <a:r>
              <a:rPr lang="nb-NO" dirty="0" err="1"/>
              <a:t>Playing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past</a:t>
            </a:r>
            <a:r>
              <a:rPr lang="nb-NO" dirty="0"/>
              <a:t> to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futures?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7" name="Plassholder for innhold 6">
            <a:extLst>
              <a:ext uri="{FF2B5EF4-FFF2-40B4-BE49-F238E27FC236}">
                <a16:creationId xmlns="" xmlns:a16="http://schemas.microsoft.com/office/drawing/2014/main" id="{0137B074-CAD2-3549-A6EA-C99D0C755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6401" y="2371378"/>
            <a:ext cx="4477471" cy="29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9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44DF2B2F-6996-9E4C-A6E0-008D4E7F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Part I: </a:t>
            </a:r>
            <a:r>
              <a:rPr lang="nb-NO" dirty="0" err="1"/>
              <a:t>Governing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modern</a:t>
            </a:r>
            <a:r>
              <a:rPr lang="nb-NO" dirty="0"/>
              <a:t> city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68F6D3AA-C9AF-9B4E-99DB-D546729D19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46" y="2515132"/>
            <a:ext cx="4483100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72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7B967672-4E66-7649-957B-3754AF1A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Hygiene as </a:t>
            </a:r>
            <a:r>
              <a:rPr lang="nb-NO" dirty="0" err="1"/>
              <a:t>environmentalism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B78446B8-A043-C44C-B58C-4F6DC2BF4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64519"/>
            <a:ext cx="5181600" cy="4351338"/>
          </a:xfrm>
        </p:spPr>
        <p:txBody>
          <a:bodyPr>
            <a:normAutofit fontScale="62500" lnSpcReduction="20000"/>
          </a:bodyPr>
          <a:lstStyle/>
          <a:p>
            <a:endParaRPr lang="nb-NO" dirty="0"/>
          </a:p>
          <a:p>
            <a:r>
              <a:rPr lang="nb-NO" dirty="0"/>
              <a:t>Industrial </a:t>
            </a:r>
            <a:r>
              <a:rPr lang="nb-NO" dirty="0" err="1"/>
              <a:t>society</a:t>
            </a:r>
            <a:r>
              <a:rPr lang="nb-NO" dirty="0"/>
              <a:t> </a:t>
            </a:r>
            <a:r>
              <a:rPr lang="nb-NO" dirty="0" err="1"/>
              <a:t>required</a:t>
            </a:r>
            <a:r>
              <a:rPr lang="nb-NO" dirty="0"/>
              <a:t> a </a:t>
            </a:r>
            <a:r>
              <a:rPr lang="nb-NO" dirty="0" err="1"/>
              <a:t>healthy</a:t>
            </a:r>
            <a:r>
              <a:rPr lang="nb-NO" dirty="0"/>
              <a:t> human </a:t>
            </a:r>
            <a:r>
              <a:rPr lang="nb-NO" dirty="0" err="1"/>
              <a:t>stock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Planned</a:t>
            </a:r>
            <a:r>
              <a:rPr lang="nb-NO" dirty="0"/>
              <a:t> </a:t>
            </a:r>
            <a:r>
              <a:rPr lang="nb-NO" dirty="0" err="1"/>
              <a:t>environments</a:t>
            </a:r>
            <a:r>
              <a:rPr lang="nb-NO" dirty="0"/>
              <a:t> as </a:t>
            </a:r>
            <a:r>
              <a:rPr lang="nb-NO" dirty="0" err="1"/>
              <a:t>solution</a:t>
            </a:r>
            <a:endParaRPr lang="nb-NO" dirty="0"/>
          </a:p>
          <a:p>
            <a:endParaRPr lang="nb-NO" dirty="0"/>
          </a:p>
          <a:p>
            <a:r>
              <a:rPr lang="nb-NO" dirty="0"/>
              <a:t>Hygiene as </a:t>
            </a:r>
            <a:r>
              <a:rPr lang="nb-NO" dirty="0" err="1"/>
              <a:t>sustainability</a:t>
            </a:r>
            <a:r>
              <a:rPr lang="nb-NO" dirty="0"/>
              <a:t> </a:t>
            </a:r>
            <a:r>
              <a:rPr lang="nb-NO" dirty="0" err="1"/>
              <a:t>governance</a:t>
            </a:r>
            <a:r>
              <a:rPr lang="nb-NO" dirty="0"/>
              <a:t> – </a:t>
            </a:r>
            <a:r>
              <a:rPr lang="nb-NO" dirty="0" err="1"/>
              <a:t>but</a:t>
            </a:r>
            <a:r>
              <a:rPr lang="nb-NO" dirty="0"/>
              <a:t> a </a:t>
            </a:r>
            <a:r>
              <a:rPr lang="nb-NO" dirty="0" err="1"/>
              <a:t>restricted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</a:p>
          <a:p>
            <a:endParaRPr lang="nb-NO" dirty="0"/>
          </a:p>
          <a:p>
            <a:r>
              <a:rPr lang="nb-NO" dirty="0"/>
              <a:t>One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environmental</a:t>
            </a:r>
            <a:r>
              <a:rPr lang="nb-NO" dirty="0"/>
              <a:t> policy </a:t>
            </a:r>
            <a:r>
              <a:rPr lang="nb-NO" dirty="0" err="1"/>
              <a:t>fields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central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planning and </a:t>
            </a:r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modern</a:t>
            </a:r>
            <a:r>
              <a:rPr lang="nb-NO" dirty="0"/>
              <a:t> city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 err="1"/>
              <a:t>Antropocentric</a:t>
            </a:r>
            <a:r>
              <a:rPr lang="nb-NO" dirty="0"/>
              <a:t> </a:t>
            </a:r>
            <a:r>
              <a:rPr lang="nb-NO" dirty="0" err="1"/>
              <a:t>environmentalism</a:t>
            </a:r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7" name="Picture 8" descr="IMG_0001">
            <a:extLst>
              <a:ext uri="{FF2B5EF4-FFF2-40B4-BE49-F238E27FC236}">
                <a16:creationId xmlns="" xmlns:a16="http://schemas.microsoft.com/office/drawing/2014/main" id="{1C81BC25-4EA7-1B42-9609-4DF3E737E8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94370" y="1690688"/>
            <a:ext cx="2870200" cy="23495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 descr="IMG_0005">
            <a:extLst>
              <a:ext uri="{FF2B5EF4-FFF2-40B4-BE49-F238E27FC236}">
                <a16:creationId xmlns="" xmlns:a16="http://schemas.microsoft.com/office/drawing/2014/main" id="{4E4A130F-BD60-F34E-9D26-FF4E866F6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11303" y="3876997"/>
            <a:ext cx="3655893" cy="24735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52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4F4EA778-B014-174E-93D4-A7391FFEC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industrial</a:t>
            </a:r>
            <a:r>
              <a:rPr lang="nb-NO" dirty="0"/>
              <a:t> city</a:t>
            </a:r>
            <a:br>
              <a:rPr lang="nb-NO" dirty="0"/>
            </a:br>
            <a:endParaRPr lang="nb-NO" sz="24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B6FE8569-4866-B046-897C-8EF6B66DB3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New </a:t>
            </a:r>
            <a:r>
              <a:rPr lang="nb-NO" dirty="0" err="1"/>
              <a:t>agricultural</a:t>
            </a:r>
            <a:r>
              <a:rPr lang="nb-NO" dirty="0"/>
              <a:t> </a:t>
            </a:r>
            <a:r>
              <a:rPr lang="nb-NO" dirty="0" err="1"/>
              <a:t>technologies</a:t>
            </a:r>
            <a:endParaRPr lang="nb-NO" dirty="0"/>
          </a:p>
          <a:p>
            <a:r>
              <a:rPr lang="nb-NO" dirty="0" err="1"/>
              <a:t>Larger</a:t>
            </a:r>
            <a:r>
              <a:rPr lang="nb-NO" dirty="0"/>
              <a:t> farms</a:t>
            </a:r>
          </a:p>
          <a:p>
            <a:r>
              <a:rPr lang="nb-NO" dirty="0"/>
              <a:t>From </a:t>
            </a:r>
            <a:r>
              <a:rPr lang="nb-NO" dirty="0" err="1"/>
              <a:t>natural</a:t>
            </a:r>
            <a:r>
              <a:rPr lang="nb-NO" dirty="0"/>
              <a:t> </a:t>
            </a:r>
            <a:r>
              <a:rPr lang="nb-NO" dirty="0" err="1"/>
              <a:t>economy</a:t>
            </a:r>
            <a:r>
              <a:rPr lang="nb-NO" dirty="0"/>
              <a:t> to </a:t>
            </a:r>
            <a:r>
              <a:rPr lang="nb-NO" dirty="0" err="1"/>
              <a:t>production</a:t>
            </a:r>
            <a:r>
              <a:rPr lang="nb-NO" dirty="0"/>
              <a:t> for sale</a:t>
            </a:r>
          </a:p>
          <a:p>
            <a:r>
              <a:rPr lang="nb-NO" dirty="0" err="1"/>
              <a:t>Smallholders</a:t>
            </a:r>
            <a:r>
              <a:rPr lang="nb-NO" dirty="0"/>
              <a:t> and farm </a:t>
            </a:r>
            <a:r>
              <a:rPr lang="nb-NO" dirty="0" err="1"/>
              <a:t>workers</a:t>
            </a:r>
            <a:r>
              <a:rPr lang="nb-NO" dirty="0"/>
              <a:t> </a:t>
            </a:r>
            <a:r>
              <a:rPr lang="nb-NO" dirty="0" err="1"/>
              <a:t>loose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jobs</a:t>
            </a:r>
            <a:endParaRPr lang="nb-NO" dirty="0"/>
          </a:p>
          <a:p>
            <a:r>
              <a:rPr lang="nb-NO" dirty="0" err="1"/>
              <a:t>Forced</a:t>
            </a:r>
            <a:r>
              <a:rPr lang="nb-NO" dirty="0"/>
              <a:t> to travel to </a:t>
            </a:r>
            <a:r>
              <a:rPr lang="nb-NO" dirty="0" err="1"/>
              <a:t>the</a:t>
            </a:r>
            <a:r>
              <a:rPr lang="nb-NO" dirty="0"/>
              <a:t> city and </a:t>
            </a:r>
            <a:r>
              <a:rPr lang="nb-NO" dirty="0" err="1"/>
              <a:t>its</a:t>
            </a:r>
            <a:r>
              <a:rPr lang="nb-NO" dirty="0"/>
              <a:t> </a:t>
            </a:r>
            <a:r>
              <a:rPr lang="nb-NO" dirty="0" err="1"/>
              <a:t>industries</a:t>
            </a:r>
            <a:endParaRPr lang="nb-NO" dirty="0"/>
          </a:p>
        </p:txBody>
      </p:sp>
      <p:pic>
        <p:nvPicPr>
          <p:cNvPr id="6" name="Picture 3">
            <a:extLst>
              <a:ext uri="{FF2B5EF4-FFF2-40B4-BE49-F238E27FC236}">
                <a16:creationId xmlns="" xmlns:a16="http://schemas.microsoft.com/office/drawing/2014/main" id="{F5ACEE88-B59D-8842-A7FA-DA300A04775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435" y="1825625"/>
            <a:ext cx="3299837" cy="339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kstSylinder 6">
            <a:extLst>
              <a:ext uri="{FF2B5EF4-FFF2-40B4-BE49-F238E27FC236}">
                <a16:creationId xmlns="" xmlns:a16="http://schemas.microsoft.com/office/drawing/2014/main" id="{30FF7944-DF28-4F4C-9D38-F632F31D4A80}"/>
              </a:ext>
            </a:extLst>
          </p:cNvPr>
          <p:cNvSpPr txBox="1"/>
          <p:nvPr/>
        </p:nvSpPr>
        <p:spPr>
          <a:xfrm>
            <a:off x="7479434" y="5225142"/>
            <a:ext cx="329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/>
              <a:t>Umberto </a:t>
            </a:r>
            <a:r>
              <a:rPr lang="nb-NO" sz="1000" dirty="0" err="1"/>
              <a:t>Boccioni</a:t>
            </a:r>
            <a:r>
              <a:rPr lang="nb-NO" sz="1000" dirty="0"/>
              <a:t>, The </a:t>
            </a:r>
            <a:r>
              <a:rPr lang="nb-NO" sz="1000" dirty="0" err="1"/>
              <a:t>morning</a:t>
            </a:r>
            <a:r>
              <a:rPr lang="nb-NO" sz="1000" dirty="0"/>
              <a:t> (1909)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38744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9B609C7B-3090-A845-B398-CE5517E2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city as problem, ca. 1900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A0BC5000-DB5E-D74D-AC76-FB1C88ACE9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 err="1"/>
              <a:t>Poverty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Lack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housing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Clean</a:t>
            </a:r>
            <a:r>
              <a:rPr lang="nb-NO" dirty="0"/>
              <a:t> water and </a:t>
            </a:r>
            <a:r>
              <a:rPr lang="nb-NO" dirty="0" err="1"/>
              <a:t>food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Disease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Dirt</a:t>
            </a:r>
            <a:endParaRPr lang="nb-NO" dirty="0"/>
          </a:p>
          <a:p>
            <a:endParaRPr lang="nb-NO" dirty="0"/>
          </a:p>
          <a:p>
            <a:r>
              <a:rPr lang="nb-NO" dirty="0"/>
              <a:t>The city as producer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disease</a:t>
            </a:r>
            <a:r>
              <a:rPr lang="nb-NO" dirty="0"/>
              <a:t>, a </a:t>
            </a:r>
            <a:r>
              <a:rPr lang="nb-NO" dirty="0" err="1"/>
              <a:t>clog</a:t>
            </a:r>
            <a:r>
              <a:rPr lang="nb-NO" dirty="0"/>
              <a:t> in </a:t>
            </a:r>
            <a:r>
              <a:rPr lang="nb-NO" dirty="0" err="1"/>
              <a:t>national</a:t>
            </a:r>
            <a:r>
              <a:rPr lang="nb-NO" dirty="0"/>
              <a:t> systems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production</a:t>
            </a:r>
            <a:endParaRPr lang="nb-NO" dirty="0"/>
          </a:p>
          <a:p>
            <a:endParaRPr lang="nb-NO" dirty="0"/>
          </a:p>
        </p:txBody>
      </p:sp>
      <p:pic>
        <p:nvPicPr>
          <p:cNvPr id="5" name="Plassholder for innhold 5" descr="strandveien III.jpg">
            <a:extLst>
              <a:ext uri="{FF2B5EF4-FFF2-40B4-BE49-F238E27FC236}">
                <a16:creationId xmlns="" xmlns:a16="http://schemas.microsoft.com/office/drawing/2014/main" id="{CE829445-6AF2-8F48-A79D-5BBAEB76CD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28" b="-35928"/>
          <a:stretch>
            <a:fillRect/>
          </a:stretch>
        </p:blipFill>
        <p:spPr>
          <a:xfrm>
            <a:off x="6902450" y="1949677"/>
            <a:ext cx="3721100" cy="4103234"/>
          </a:xfrm>
        </p:spPr>
      </p:pic>
    </p:spTree>
    <p:extLst>
      <p:ext uri="{BB962C8B-B14F-4D97-AF65-F5344CB8AC3E}">
        <p14:creationId xmlns:p14="http://schemas.microsoft.com/office/powerpoint/2010/main" val="223079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62CB64F5-5053-924D-BEFE-630449C4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Hygiene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1581E9DB-58E7-B942-BB65-02764BB2A1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b-NO" dirty="0" err="1"/>
              <a:t>Often</a:t>
            </a:r>
            <a:r>
              <a:rPr lang="nb-NO" dirty="0"/>
              <a:t> used for a synonym for </a:t>
            </a:r>
            <a:r>
              <a:rPr lang="nb-NO" dirty="0" err="1"/>
              <a:t>cleanliness</a:t>
            </a:r>
            <a:endParaRPr lang="nb-NO" dirty="0"/>
          </a:p>
          <a:p>
            <a:endParaRPr lang="nb-NO" dirty="0"/>
          </a:p>
          <a:p>
            <a:r>
              <a:rPr lang="nb-NO" dirty="0"/>
              <a:t>In </a:t>
            </a:r>
            <a:r>
              <a:rPr lang="nb-NO" dirty="0" err="1"/>
              <a:t>medicin</a:t>
            </a:r>
            <a:r>
              <a:rPr lang="nb-NO" dirty="0"/>
              <a:t> and </a:t>
            </a:r>
            <a:r>
              <a:rPr lang="nb-NO" dirty="0" err="1"/>
              <a:t>public</a:t>
            </a:r>
            <a:r>
              <a:rPr lang="nb-NO" dirty="0"/>
              <a:t> </a:t>
            </a:r>
            <a:r>
              <a:rPr lang="nb-NO" dirty="0" err="1"/>
              <a:t>health</a:t>
            </a:r>
            <a:r>
              <a:rPr lang="nb-NO" dirty="0"/>
              <a:t>: </a:t>
            </a:r>
            <a:r>
              <a:rPr lang="nb-NO" dirty="0" err="1"/>
              <a:t>health</a:t>
            </a:r>
            <a:r>
              <a:rPr lang="nb-NO" dirty="0"/>
              <a:t> </a:t>
            </a:r>
            <a:r>
              <a:rPr lang="nb-NO" dirty="0" err="1"/>
              <a:t>promotion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and preventive </a:t>
            </a:r>
            <a:r>
              <a:rPr lang="nb-NO" dirty="0" err="1"/>
              <a:t>medicine</a:t>
            </a:r>
            <a:endParaRPr lang="nb-NO" dirty="0"/>
          </a:p>
          <a:p>
            <a:endParaRPr lang="nb-NO" dirty="0"/>
          </a:p>
          <a:p>
            <a:r>
              <a:rPr lang="nb-NO" dirty="0"/>
              <a:t>Goal: </a:t>
            </a:r>
            <a:r>
              <a:rPr lang="nb-NO" dirty="0" err="1"/>
              <a:t>Improve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health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population</a:t>
            </a:r>
            <a:endParaRPr lang="nb-NO" dirty="0"/>
          </a:p>
          <a:p>
            <a:endParaRPr lang="nb-NO" dirty="0"/>
          </a:p>
          <a:p>
            <a:r>
              <a:rPr lang="nb-NO" dirty="0"/>
              <a:t>Ex.: </a:t>
            </a:r>
            <a:r>
              <a:rPr lang="nb-NO" dirty="0" err="1"/>
              <a:t>Nutrition</a:t>
            </a:r>
            <a:r>
              <a:rPr lang="nb-NO" dirty="0"/>
              <a:t>, </a:t>
            </a:r>
            <a:r>
              <a:rPr lang="nb-NO" dirty="0" err="1"/>
              <a:t>food</a:t>
            </a:r>
            <a:r>
              <a:rPr lang="nb-NO" dirty="0"/>
              <a:t> </a:t>
            </a:r>
            <a:r>
              <a:rPr lang="nb-NO" dirty="0" err="1"/>
              <a:t>safety</a:t>
            </a:r>
            <a:r>
              <a:rPr lang="nb-NO" dirty="0"/>
              <a:t>, hospital hygiene, </a:t>
            </a:r>
            <a:r>
              <a:rPr lang="nb-NO" dirty="0" err="1"/>
              <a:t>renovation</a:t>
            </a:r>
            <a:r>
              <a:rPr lang="nb-NO" dirty="0"/>
              <a:t>, </a:t>
            </a:r>
            <a:r>
              <a:rPr lang="nb-NO" dirty="0" err="1"/>
              <a:t>public</a:t>
            </a:r>
            <a:r>
              <a:rPr lang="nb-NO" dirty="0"/>
              <a:t> </a:t>
            </a:r>
            <a:r>
              <a:rPr lang="nb-NO" dirty="0" err="1"/>
              <a:t>health</a:t>
            </a:r>
            <a:r>
              <a:rPr lang="nb-NO" dirty="0"/>
              <a:t>, </a:t>
            </a:r>
            <a:r>
              <a:rPr lang="nb-NO" dirty="0" err="1"/>
              <a:t>fitness</a:t>
            </a:r>
            <a:r>
              <a:rPr lang="nb-NO" dirty="0"/>
              <a:t>, </a:t>
            </a:r>
            <a:r>
              <a:rPr lang="nb-NO" dirty="0" err="1"/>
              <a:t>aestethics</a:t>
            </a:r>
            <a:r>
              <a:rPr lang="nb-NO" dirty="0"/>
              <a:t>, </a:t>
            </a:r>
            <a:r>
              <a:rPr lang="nb-NO" dirty="0" err="1"/>
              <a:t>eugenics</a:t>
            </a:r>
            <a:r>
              <a:rPr lang="nb-NO" dirty="0"/>
              <a:t>, </a:t>
            </a:r>
            <a:r>
              <a:rPr lang="nb-NO" dirty="0" err="1"/>
              <a:t>family</a:t>
            </a:r>
            <a:r>
              <a:rPr lang="nb-NO" dirty="0"/>
              <a:t> planning etc.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 for urban </a:t>
            </a:r>
            <a:r>
              <a:rPr lang="nb-NO" dirty="0" err="1"/>
              <a:t>development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modern</a:t>
            </a:r>
            <a:r>
              <a:rPr lang="nb-NO" dirty="0"/>
              <a:t> </a:t>
            </a:r>
            <a:r>
              <a:rPr lang="nb-NO" dirty="0" err="1"/>
              <a:t>era</a:t>
            </a:r>
            <a:endParaRPr lang="nb-NO" dirty="0"/>
          </a:p>
        </p:txBody>
      </p:sp>
      <p:pic>
        <p:nvPicPr>
          <p:cNvPr id="5" name="Plassholder for innhold 4" descr="hygieneplakat.jpg">
            <a:extLst>
              <a:ext uri="{FF2B5EF4-FFF2-40B4-BE49-F238E27FC236}">
                <a16:creationId xmlns="" xmlns:a16="http://schemas.microsoft.com/office/drawing/2014/main" id="{AECDD41D-19C5-2C43-8376-15C60AA20E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50" r="-14550"/>
          <a:stretch>
            <a:fillRect/>
          </a:stretch>
        </p:blipFill>
        <p:spPr>
          <a:xfrm>
            <a:off x="7033253" y="2096294"/>
            <a:ext cx="3459493" cy="3810000"/>
          </a:xfrm>
        </p:spPr>
      </p:pic>
    </p:spTree>
    <p:extLst>
      <p:ext uri="{BB962C8B-B14F-4D97-AF65-F5344CB8AC3E}">
        <p14:creationId xmlns:p14="http://schemas.microsoft.com/office/powerpoint/2010/main" val="227503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A4B9E700-54D0-F14C-8AF1-AA2C0766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Ex.: Health </a:t>
            </a:r>
            <a:r>
              <a:rPr lang="nb-NO" dirty="0" err="1"/>
              <a:t>council</a:t>
            </a:r>
            <a:r>
              <a:rPr lang="nb-NO" dirty="0"/>
              <a:t> in Trondheim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8DE0634E-A0E4-AC43-9E24-B361D81B80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b-NO" dirty="0" err="1"/>
              <a:t>Established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1800s</a:t>
            </a:r>
          </a:p>
          <a:p>
            <a:endParaRPr lang="nb-NO" dirty="0"/>
          </a:p>
          <a:p>
            <a:r>
              <a:rPr lang="nb-NO" dirty="0"/>
              <a:t>Led by </a:t>
            </a:r>
            <a:r>
              <a:rPr lang="nb-NO" dirty="0" err="1"/>
              <a:t>the</a:t>
            </a:r>
            <a:r>
              <a:rPr lang="nb-NO" dirty="0"/>
              <a:t> chief </a:t>
            </a:r>
            <a:r>
              <a:rPr lang="nb-NO" dirty="0" err="1"/>
              <a:t>medical</a:t>
            </a:r>
            <a:r>
              <a:rPr lang="nb-NO" dirty="0"/>
              <a:t> </a:t>
            </a:r>
            <a:r>
              <a:rPr lang="nb-NO" dirty="0" err="1"/>
              <a:t>officer</a:t>
            </a:r>
            <a:r>
              <a:rPr lang="nb-NO" dirty="0"/>
              <a:t> (stadsfysikus)</a:t>
            </a:r>
          </a:p>
          <a:p>
            <a:endParaRPr lang="nb-NO" dirty="0"/>
          </a:p>
          <a:p>
            <a:r>
              <a:rPr lang="nb-NO" dirty="0" err="1"/>
              <a:t>Veterinarian</a:t>
            </a:r>
            <a:r>
              <a:rPr lang="nb-NO" dirty="0"/>
              <a:t>, </a:t>
            </a:r>
            <a:r>
              <a:rPr lang="nb-NO" dirty="0" err="1"/>
              <a:t>engineer</a:t>
            </a:r>
            <a:r>
              <a:rPr lang="nb-NO" dirty="0"/>
              <a:t>, </a:t>
            </a:r>
            <a:r>
              <a:rPr lang="nb-NO" dirty="0" err="1"/>
              <a:t>architect</a:t>
            </a:r>
            <a:r>
              <a:rPr lang="nb-NO" dirty="0"/>
              <a:t> etc. as </a:t>
            </a:r>
            <a:r>
              <a:rPr lang="nb-NO" dirty="0" err="1"/>
              <a:t>members</a:t>
            </a:r>
            <a:endParaRPr lang="nb-NO" dirty="0"/>
          </a:p>
          <a:p>
            <a:endParaRPr lang="nb-NO" dirty="0"/>
          </a:p>
          <a:p>
            <a:r>
              <a:rPr lang="nb-NO" dirty="0"/>
              <a:t>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public</a:t>
            </a:r>
            <a:r>
              <a:rPr lang="nb-NO" dirty="0"/>
              <a:t> </a:t>
            </a:r>
            <a:r>
              <a:rPr lang="nb-NO" dirty="0" err="1"/>
              <a:t>health</a:t>
            </a:r>
            <a:r>
              <a:rPr lang="nb-NO" dirty="0"/>
              <a:t> </a:t>
            </a:r>
            <a:r>
              <a:rPr lang="nb-NO" dirty="0" err="1"/>
              <a:t>aparatus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Decided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everything</a:t>
            </a:r>
            <a:r>
              <a:rPr lang="nb-NO" dirty="0"/>
              <a:t> from </a:t>
            </a:r>
            <a:r>
              <a:rPr lang="nb-NO" dirty="0" err="1"/>
              <a:t>infrastructures</a:t>
            </a:r>
            <a:r>
              <a:rPr lang="nb-NO" dirty="0"/>
              <a:t> to sanatoriums and </a:t>
            </a:r>
            <a:r>
              <a:rPr lang="nb-NO" dirty="0" err="1"/>
              <a:t>bath</a:t>
            </a:r>
            <a:r>
              <a:rPr lang="nb-NO" dirty="0"/>
              <a:t> </a:t>
            </a:r>
            <a:r>
              <a:rPr lang="nb-NO" dirty="0" err="1"/>
              <a:t>facilities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Almost</a:t>
            </a:r>
            <a:r>
              <a:rPr lang="nb-NO" dirty="0"/>
              <a:t>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concerning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city </a:t>
            </a:r>
            <a:r>
              <a:rPr lang="nb-NO" dirty="0" err="1"/>
              <a:t>had</a:t>
            </a:r>
            <a:r>
              <a:rPr lang="nb-NO" dirty="0"/>
              <a:t> to be </a:t>
            </a:r>
            <a:r>
              <a:rPr lang="nb-NO" dirty="0" err="1"/>
              <a:t>approved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Health Council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4C3AFBF2-CEFA-D143-AA94-42A26D38EC0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1943894"/>
            <a:ext cx="299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745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8A8BD8C9-1540-824C-847E-21B386A2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Mapping</a:t>
            </a:r>
            <a:r>
              <a:rPr lang="nb-NO" dirty="0"/>
              <a:t> </a:t>
            </a:r>
            <a:r>
              <a:rPr lang="nb-NO" dirty="0" err="1"/>
              <a:t>disease</a:t>
            </a:r>
            <a:r>
              <a:rPr lang="nb-NO" dirty="0"/>
              <a:t>, </a:t>
            </a:r>
            <a:br>
              <a:rPr lang="nb-NO" dirty="0"/>
            </a:br>
            <a:r>
              <a:rPr lang="nb-NO" dirty="0"/>
              <a:t>and a </a:t>
            </a:r>
            <a:r>
              <a:rPr lang="nb-NO" dirty="0" err="1"/>
              <a:t>whole</a:t>
            </a:r>
            <a:r>
              <a:rPr lang="nb-NO" dirty="0"/>
              <a:t>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things</a:t>
            </a:r>
            <a:endParaRPr lang="nb-NO" dirty="0"/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B825BB5D-E325-B349-8245-5923A7353EB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63" y="1825625"/>
            <a:ext cx="284467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lassholder for innhold 1">
            <a:extLst>
              <a:ext uri="{FF2B5EF4-FFF2-40B4-BE49-F238E27FC236}">
                <a16:creationId xmlns="" xmlns:a16="http://schemas.microsoft.com/office/drawing/2014/main" id="{B9C8E01C-577E-9248-AE1C-DA2302A569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12275" r="-12275"/>
          <a:stretch>
            <a:fillRect/>
          </a:stretch>
        </p:blipFill>
        <p:spPr>
          <a:xfrm>
            <a:off x="6788788" y="1825625"/>
            <a:ext cx="3948424" cy="4351338"/>
          </a:xfrm>
        </p:spPr>
      </p:pic>
    </p:spTree>
    <p:extLst>
      <p:ext uri="{BB962C8B-B14F-4D97-AF65-F5344CB8AC3E}">
        <p14:creationId xmlns:p14="http://schemas.microsoft.com/office/powerpoint/2010/main" val="3286802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634</Words>
  <Application>Microsoft Macintosh PowerPoint</Application>
  <PresentationFormat>Tilpasset</PresentationFormat>
  <Paragraphs>141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21</vt:i4>
      </vt:variant>
    </vt:vector>
  </HeadingPairs>
  <TitlesOfParts>
    <vt:vector size="22" baseType="lpstr">
      <vt:lpstr>Office-tema</vt:lpstr>
      <vt:lpstr>The City</vt:lpstr>
      <vt:lpstr>Today</vt:lpstr>
      <vt:lpstr>Part I: Governing the modern city</vt:lpstr>
      <vt:lpstr>Hygiene as environmentalism</vt:lpstr>
      <vt:lpstr>The industrial city </vt:lpstr>
      <vt:lpstr>The city as problem, ca. 1900</vt:lpstr>
      <vt:lpstr>Hygiene</vt:lpstr>
      <vt:lpstr>Ex.: Health council in Trondheim </vt:lpstr>
      <vt:lpstr>Mapping disease,  and a whole lot of other things</vt:lpstr>
      <vt:lpstr>Housing, water and food</vt:lpstr>
      <vt:lpstr>Waste and sewer</vt:lpstr>
      <vt:lpstr>The body</vt:lpstr>
      <vt:lpstr>The modern city as hygienic system</vt:lpstr>
      <vt:lpstr>Part II: City and Environment (past and future)</vt:lpstr>
      <vt:lpstr>Urban vs agricultural</vt:lpstr>
      <vt:lpstr>The city and nature/countryside</vt:lpstr>
      <vt:lpstr>The urban moment?</vt:lpstr>
      <vt:lpstr>The post-industrial city</vt:lpstr>
      <vt:lpstr>Has the city ever been modern?</vt:lpstr>
      <vt:lpstr>The ecomodernist city</vt:lpstr>
      <vt:lpstr>The Anthropocene City?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City</dc:title>
  <dc:creator>Terje Finstad</dc:creator>
  <cp:lastModifiedBy>Terje Finstad</cp:lastModifiedBy>
  <cp:revision>25</cp:revision>
  <dcterms:created xsi:type="dcterms:W3CDTF">2018-03-02T09:01:45Z</dcterms:created>
  <dcterms:modified xsi:type="dcterms:W3CDTF">2018-03-07T08:02:50Z</dcterms:modified>
</cp:coreProperties>
</file>